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29"/>
  </p:notesMasterIdLst>
  <p:sldIdLst>
    <p:sldId id="1659" r:id="rId3"/>
    <p:sldId id="2063" r:id="rId4"/>
    <p:sldId id="2064" r:id="rId5"/>
    <p:sldId id="2124" r:id="rId6"/>
    <p:sldId id="2156" r:id="rId7"/>
    <p:sldId id="1791" r:id="rId8"/>
    <p:sldId id="2157" r:id="rId9"/>
    <p:sldId id="2158" r:id="rId10"/>
    <p:sldId id="1952" r:id="rId11"/>
    <p:sldId id="1941" r:id="rId12"/>
    <p:sldId id="2160" r:id="rId13"/>
    <p:sldId id="2161" r:id="rId14"/>
    <p:sldId id="2162" r:id="rId15"/>
    <p:sldId id="1960" r:id="rId16"/>
    <p:sldId id="2163" r:id="rId17"/>
    <p:sldId id="2164" r:id="rId18"/>
    <p:sldId id="2109" r:id="rId19"/>
    <p:sldId id="2165" r:id="rId20"/>
    <p:sldId id="2166" r:id="rId21"/>
    <p:sldId id="2128" r:id="rId22"/>
    <p:sldId id="2167" r:id="rId23"/>
    <p:sldId id="2131" r:id="rId24"/>
    <p:sldId id="2168" r:id="rId25"/>
    <p:sldId id="2169" r:id="rId26"/>
    <p:sldId id="1948" r:id="rId27"/>
    <p:sldId id="1894" r:id="rId28"/>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86418" autoAdjust="0"/>
  </p:normalViewPr>
  <p:slideViewPr>
    <p:cSldViewPr>
      <p:cViewPr varScale="1">
        <p:scale>
          <a:sx n="97" d="100"/>
          <a:sy n="97" d="100"/>
        </p:scale>
        <p:origin x="-691"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3" d="100"/>
          <a:sy n="83" d="100"/>
        </p:scale>
        <p:origin x="-3241"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F468478F-85AB-4F2F-9836-360E2A3B8D3A}" type="datetimeFigureOut">
              <a:rPr lang="en-US" smtClean="0"/>
              <a:pPr/>
              <a:t>3/14/2022</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6</a:t>
            </a:fld>
            <a:endParaRPr lang="en-US" dirty="0"/>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26</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200150" y="698500"/>
            <a:ext cx="4654550" cy="3490913"/>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3/14/2022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3/14/2022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“Caring Enough to</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Tell the Truth”</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4:12 – 20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9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16 March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1000"/>
                                        <p:tgtEl>
                                          <p:spTgt spid="11">
                                            <p:txEl>
                                              <p:pRg st="2" end="2"/>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had been a proud, self-righteous Pharisee, trusting in his own righteousness to save him (</a:t>
            </a:r>
            <a:r>
              <a:rPr lang="en-US" sz="2400" b="1" dirty="0" smtClean="0">
                <a:effectLst>
                  <a:outerShdw blurRad="38100" dist="38100" dir="2700000" algn="tl">
                    <a:srgbClr val="000000">
                      <a:alpha val="43137"/>
                    </a:srgbClr>
                  </a:outerShdw>
                </a:effectLst>
                <a:latin typeface="Cambria" pitchFamily="18" charset="0"/>
              </a:rPr>
              <a:t>Phil 3:4–6</a:t>
            </a:r>
            <a:r>
              <a:rPr lang="en-US" sz="2400" b="1" dirty="0" smtClean="0">
                <a:latin typeface="Cambria" pitchFamily="18" charset="0"/>
              </a:rPr>
              <a:t>).  But when he came to Christ, he abandoned all efforts to save himself, trusting wholly in God’s grace (</a:t>
            </a:r>
            <a:r>
              <a:rPr lang="en-US" sz="2400" b="1" dirty="0" smtClean="0">
                <a:effectLst>
                  <a:outerShdw blurRad="38100" dist="38100" dir="2700000" algn="tl">
                    <a:srgbClr val="000000">
                      <a:alpha val="43137"/>
                    </a:srgbClr>
                  </a:outerShdw>
                </a:effectLst>
                <a:latin typeface="Cambria" pitchFamily="18" charset="0"/>
              </a:rPr>
              <a:t>Phil 3:7–9</a:t>
            </a:r>
            <a:r>
              <a:rPr lang="en-US" sz="2400" b="1" dirty="0" smtClean="0">
                <a:latin typeface="Cambria" pitchFamily="18" charset="0"/>
              </a:rPr>
              <a:t>).  He urged the Galatians to follow his example and avoid the legalism of the </a:t>
            </a:r>
            <a:r>
              <a:rPr lang="en-US" sz="2400" b="1" i="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t>
            </a:r>
          </a:p>
          <a:p>
            <a:pPr indent="457200">
              <a:spcAft>
                <a:spcPts val="1200"/>
              </a:spcAft>
            </a:pPr>
            <a:r>
              <a:rPr lang="en-US" sz="2400" b="1" dirty="0" smtClean="0">
                <a:latin typeface="Cambria" pitchFamily="18" charset="0"/>
              </a:rPr>
              <a:t>Paul wanted the Galatians to become like him—delivered from the bandage of the Law and freed to know Christ as Savior.  But Paul also said that he had become like the Galatians (</a:t>
            </a:r>
            <a:r>
              <a:rPr lang="en-US" sz="2400" b="1" dirty="0" smtClean="0">
                <a:effectLst>
                  <a:outerShdw blurRad="38100" dist="38100" dir="2700000" algn="tl">
                    <a:srgbClr val="000000">
                      <a:alpha val="43137"/>
                    </a:srgbClr>
                  </a:outerShdw>
                </a:effectLst>
                <a:latin typeface="Cambria" pitchFamily="18" charset="0"/>
              </a:rPr>
              <a:t>4:12</a:t>
            </a:r>
            <a:r>
              <a:rPr lang="en-US" sz="2400" b="1" dirty="0" smtClean="0">
                <a:latin typeface="Cambria" pitchFamily="18" charset="0"/>
              </a:rPr>
              <a:t>).  In what sense had Paul become like them?  Most likely this refers to Paul’s practice of becoming “all things to all men” in order to open the door for evangelism (</a:t>
            </a:r>
            <a:r>
              <a:rPr lang="en-US" sz="2400" b="1" dirty="0" smtClean="0">
                <a:effectLst>
                  <a:outerShdw blurRad="38100" dist="38100" dir="2700000" algn="tl">
                    <a:srgbClr val="000000">
                      <a:alpha val="43137"/>
                    </a:srgbClr>
                  </a:outerShdw>
                </a:effectLst>
                <a:latin typeface="Cambria" pitchFamily="18" charset="0"/>
              </a:rPr>
              <a:t>1Cor 9:22</a:t>
            </a:r>
            <a:r>
              <a:rPr lang="en-US" sz="2400" b="1" dirty="0" smtClean="0">
                <a:latin typeface="Cambria" pitchFamily="18" charset="0"/>
              </a:rPr>
              <a:t>).  To Jews, Paul became like a Jew; to those without the Law, he became like one without the Law.</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4:12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when Paul first came to the Gentile Galatians, he didn’t remain aloof as </a:t>
            </a:r>
            <a:r>
              <a:rPr lang="en-US" sz="2400" b="1" dirty="0" smtClean="0">
                <a:effectLst>
                  <a:outerShdw blurRad="38100" dist="38100" dir="2700000" algn="tl">
                    <a:srgbClr val="000000">
                      <a:alpha val="43137"/>
                    </a:srgbClr>
                  </a:outerShdw>
                </a:effectLst>
                <a:latin typeface="Cambria" pitchFamily="18" charset="0"/>
              </a:rPr>
              <a:t>Peter</a:t>
            </a:r>
            <a:r>
              <a:rPr lang="en-US" sz="2400" b="1" dirty="0" smtClean="0">
                <a:latin typeface="Cambria" pitchFamily="18" charset="0"/>
              </a:rPr>
              <a:t> did in Antioch, but he identified with them by adopting many of their customs.  Paul spoke their language, ate their food, respected their culture, and met them where they were.   </a:t>
            </a:r>
          </a:p>
          <a:p>
            <a:pPr indent="457200">
              <a:spcAft>
                <a:spcPts val="1200"/>
              </a:spcAft>
            </a:pPr>
            <a:r>
              <a:rPr lang="en-US" sz="2400" b="1" dirty="0" smtClean="0">
                <a:latin typeface="Cambria" pitchFamily="18" charset="0"/>
              </a:rPr>
              <a:t>You have not injured me or </a:t>
            </a:r>
            <a:r>
              <a:rPr lang="en-US" sz="2400" b="1" i="1" dirty="0" smtClean="0">
                <a:latin typeface="Cambria" pitchFamily="18" charset="0"/>
              </a:rPr>
              <a:t>“done me no wrong.”</a:t>
            </a:r>
            <a:r>
              <a:rPr lang="en-US" sz="2400" b="1" dirty="0" smtClean="0">
                <a:latin typeface="Cambria" pitchFamily="18" charset="0"/>
              </a:rPr>
              <a:t>  Though the Jews persecuted him when he first went to Galatia, the Galatian believers had not harmed Paul, but had enthusiastically received him when he preached the gospel to them.  How, Paul asked, could they reject him now?  Some think the illness Paul refers to was </a:t>
            </a:r>
            <a:r>
              <a:rPr lang="en-US" sz="2400" b="1" u="sng" dirty="0" smtClean="0">
                <a:effectLst>
                  <a:outerShdw blurRad="38100" dist="38100" dir="2700000" algn="tl">
                    <a:srgbClr val="000000">
                      <a:alpha val="43137"/>
                    </a:srgbClr>
                  </a:outerShdw>
                </a:effectLst>
                <a:latin typeface="Cambria" pitchFamily="18" charset="0"/>
              </a:rPr>
              <a:t>malaria</a:t>
            </a:r>
            <a:r>
              <a:rPr lang="en-US" sz="2400" b="1" dirty="0" smtClean="0">
                <a:latin typeface="Cambria" pitchFamily="18" charset="0"/>
              </a:rPr>
              <a:t>, possibly contracted in the coastal lowlands of Pamphylia.  That could explain why Paul and Barnabas apparently did not preach at Perga, a city in Pamphylia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Acts 13:13-14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4:12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Others suggest Paul suffered from </a:t>
            </a:r>
            <a:r>
              <a:rPr lang="en-US" sz="2400" b="1" i="1" u="sng" dirty="0" smtClean="0">
                <a:effectLst>
                  <a:outerShdw blurRad="38100" dist="38100" dir="2700000" algn="tl">
                    <a:srgbClr val="000000">
                      <a:alpha val="43137"/>
                    </a:srgbClr>
                  </a:outerShdw>
                </a:effectLst>
                <a:latin typeface="Cambria" pitchFamily="18" charset="0"/>
              </a:rPr>
              <a:t>epilepsy</a:t>
            </a:r>
            <a:r>
              <a:rPr lang="en-US" sz="2400" b="1" dirty="0" smtClean="0">
                <a:latin typeface="Cambria" pitchFamily="18" charset="0"/>
              </a:rPr>
              <a:t> brought on by some kind of wicked spirit (</a:t>
            </a:r>
            <a:r>
              <a:rPr lang="en-US" sz="2400" b="1" dirty="0" smtClean="0">
                <a:effectLst>
                  <a:outerShdw blurRad="38100" dist="38100" dir="2700000" algn="tl">
                    <a:srgbClr val="000000">
                      <a:alpha val="43137"/>
                    </a:srgbClr>
                  </a:outerShdw>
                </a:effectLst>
                <a:latin typeface="Cambria" pitchFamily="18" charset="0"/>
              </a:rPr>
              <a:t>2Cor 12:7-10</a:t>
            </a:r>
            <a:r>
              <a:rPr lang="en-US" sz="2400" b="1" dirty="0" smtClean="0">
                <a:latin typeface="Cambria" pitchFamily="18" charset="0"/>
              </a:rPr>
              <a:t>).  Still others proposed that Paul was experiencing a disease of the eyes.  In light of Paul’s statement in </a:t>
            </a:r>
            <a:r>
              <a:rPr lang="en-US" sz="2400" b="1" dirty="0" smtClean="0">
                <a:effectLst>
                  <a:outerShdw blurRad="38100" dist="38100" dir="2700000" algn="tl">
                    <a:srgbClr val="000000">
                      <a:alpha val="43137"/>
                    </a:srgbClr>
                  </a:outerShdw>
                </a:effectLst>
                <a:latin typeface="Cambria" pitchFamily="18" charset="0"/>
              </a:rPr>
              <a:t>Gal. 4:15</a:t>
            </a:r>
            <a:r>
              <a:rPr lang="en-US" sz="2400" b="1" dirty="0" smtClean="0">
                <a:latin typeface="Cambria" pitchFamily="18" charset="0"/>
              </a:rPr>
              <a:t> – </a:t>
            </a:r>
            <a:r>
              <a:rPr lang="en-US" sz="2400" b="1" i="1" dirty="0" smtClean="0">
                <a:latin typeface="Cambria" pitchFamily="18" charset="0"/>
              </a:rPr>
              <a:t>“if possible, you would have plucked out your eyes and given them to me”</a:t>
            </a:r>
            <a:r>
              <a:rPr lang="en-US" sz="2400" b="1" dirty="0" smtClean="0">
                <a:latin typeface="Cambria" pitchFamily="18" charset="0"/>
              </a:rPr>
              <a:t> – many conclude that Paul suffered from some affliction of his </a:t>
            </a:r>
            <a:r>
              <a:rPr lang="en-US" sz="2400" b="1" i="1" u="sng" dirty="0" smtClean="0">
                <a:effectLst>
                  <a:outerShdw blurRad="38100" dist="38100" dir="2700000" algn="tl">
                    <a:srgbClr val="000000">
                      <a:alpha val="43137"/>
                    </a:srgbClr>
                  </a:outerShdw>
                </a:effectLst>
                <a:latin typeface="Cambria" pitchFamily="18" charset="0"/>
              </a:rPr>
              <a:t>eyesight</a:t>
            </a:r>
            <a:r>
              <a:rPr lang="en-US" sz="2400" b="1" dirty="0" smtClean="0">
                <a:latin typeface="Cambria" pitchFamily="18" charset="0"/>
              </a:rPr>
              <a:t>.  Poor eyesight may also explain why Paul points out the “large letters” he used to write with his own hand (</a:t>
            </a:r>
            <a:r>
              <a:rPr lang="en-US" sz="2400" b="1" dirty="0" smtClean="0">
                <a:effectLst>
                  <a:outerShdw blurRad="38100" dist="38100" dir="2700000" algn="tl">
                    <a:srgbClr val="000000">
                      <a:alpha val="43137"/>
                    </a:srgbClr>
                  </a:outerShdw>
                </a:effectLst>
                <a:latin typeface="Cambria" pitchFamily="18" charset="0"/>
              </a:rPr>
              <a:t>6:11</a:t>
            </a:r>
            <a:r>
              <a:rPr lang="en-US" sz="2400" b="1" dirty="0" smtClean="0">
                <a:latin typeface="Cambria" pitchFamily="18" charset="0"/>
              </a:rPr>
              <a:t>).  </a:t>
            </a:r>
          </a:p>
          <a:p>
            <a:pPr indent="457200">
              <a:spcAft>
                <a:spcPts val="1200"/>
              </a:spcAft>
            </a:pPr>
            <a:r>
              <a:rPr lang="en-US" sz="2400" b="1" dirty="0" smtClean="0">
                <a:latin typeface="Cambria" pitchFamily="18" charset="0"/>
              </a:rPr>
              <a:t>Whatever Paul’s condition, it apparently made him disturbing to look at.  His illness was a “</a:t>
            </a:r>
            <a:r>
              <a:rPr lang="en-US" sz="2400" b="1" dirty="0" smtClean="0">
                <a:effectLst>
                  <a:outerShdw blurRad="38100" dist="38100" dir="2700000" algn="tl">
                    <a:srgbClr val="000000">
                      <a:alpha val="43137"/>
                    </a:srgbClr>
                  </a:outerShdw>
                </a:effectLst>
                <a:latin typeface="Cambria" pitchFamily="18" charset="0"/>
              </a:rPr>
              <a:t>trial</a:t>
            </a:r>
            <a:r>
              <a:rPr lang="en-US" sz="2400" b="1" dirty="0" smtClean="0">
                <a:latin typeface="Cambria" pitchFamily="18" charset="0"/>
              </a:rPr>
              <a:t>” or test for the Galatians and would normally have caused most people to “despise or loathe” him (</a:t>
            </a:r>
            <a:r>
              <a:rPr lang="en-US" sz="2400" b="1" dirty="0" smtClean="0">
                <a:effectLst>
                  <a:outerShdw blurRad="38100" dist="38100" dir="2700000" algn="tl">
                    <a:srgbClr val="000000">
                      <a:alpha val="43137"/>
                    </a:srgbClr>
                  </a:outerShdw>
                </a:effectLst>
                <a:latin typeface="Cambria" pitchFamily="18" charset="0"/>
              </a:rPr>
              <a:t>4:14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4:12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On the contrary, they welcomed Paul, showing him the same respect  and kindness they would have shown an </a:t>
            </a:r>
            <a:r>
              <a:rPr lang="en-US" sz="2400" b="1" u="sng" dirty="0" smtClean="0">
                <a:effectLst>
                  <a:outerShdw blurRad="38100" dist="38100" dir="2700000" algn="tl">
                    <a:srgbClr val="000000">
                      <a:alpha val="43137"/>
                    </a:srgbClr>
                  </a:outerShdw>
                </a:effectLst>
                <a:latin typeface="Cambria" pitchFamily="18" charset="0"/>
              </a:rPr>
              <a:t>angel</a:t>
            </a:r>
            <a:r>
              <a:rPr lang="en-US" sz="2400" b="1" dirty="0" smtClean="0">
                <a:latin typeface="Cambria" pitchFamily="18" charset="0"/>
              </a:rPr>
              <a:t> or even </a:t>
            </a:r>
            <a:r>
              <a:rPr lang="en-US" sz="2400" b="1" u="sng" dirty="0" smtClean="0">
                <a:effectLst>
                  <a:outerShdw blurRad="38100" dist="38100" dir="2700000" algn="tl">
                    <a:srgbClr val="000000">
                      <a:alpha val="43137"/>
                    </a:srgbClr>
                  </a:outerShdw>
                </a:effectLst>
                <a:latin typeface="Cambria" pitchFamily="18" charset="0"/>
              </a:rPr>
              <a:t>Jesus</a:t>
            </a:r>
            <a:r>
              <a:rPr lang="en-US" sz="2400" b="1" dirty="0" smtClean="0">
                <a:latin typeface="Cambria" pitchFamily="18" charset="0"/>
              </a:rPr>
              <a:t> Himself.  Such was their warm and hospitable reception of Paul at the beginning of his ministry among them.  Early on they were open to the gospel and overflowing with the love and mercy characteristic of those who had experienced the power of </a:t>
            </a:r>
            <a:r>
              <a:rPr lang="en-US" sz="2400" b="1" i="1" dirty="0" smtClean="0">
                <a:effectLst>
                  <a:outerShdw blurRad="38100" dist="38100" dir="2700000" algn="tl">
                    <a:srgbClr val="000000">
                      <a:alpha val="43137"/>
                    </a:srgbClr>
                  </a:outerShdw>
                </a:effectLst>
                <a:latin typeface="Cambria" pitchFamily="18" charset="0"/>
              </a:rPr>
              <a:t>transforming grace.</a:t>
            </a:r>
            <a:r>
              <a:rPr lang="en-US" sz="2400" b="1" dirty="0" smtClean="0">
                <a:latin typeface="Cambria" pitchFamily="18" charset="0"/>
              </a:rPr>
              <a:t>   </a:t>
            </a:r>
          </a:p>
          <a:p>
            <a:pPr indent="457200">
              <a:spcAft>
                <a:spcPts val="1200"/>
              </a:spcAft>
            </a:pPr>
            <a:r>
              <a:rPr lang="en-US" sz="2400" b="1" dirty="0" smtClean="0">
                <a:latin typeface="Cambria" pitchFamily="18" charset="0"/>
              </a:rPr>
              <a:t>It is a wonderful thing when people accept God’s servants, not because of their outward appearance, but because they represent the Lord and those who bring His message.</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4:12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4:15 – 16</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209288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What has happened to all your joy?  I can testify that, if you could have done so, you would have torn out your eyes and given them to me.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Have I now become your enemy by telling you the truth?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things had changed.  They had lost the “sense of blessing” they originally had toward Paul.  They had received Paul with joy, congratulating themselves that the apostle had preached in their midst.  Their appreciation knew no limits; they would even have made the sacrifice of their eyes for Paul (</a:t>
            </a:r>
            <a:r>
              <a:rPr lang="en-US" sz="2400" b="1" dirty="0" smtClean="0">
                <a:effectLst>
                  <a:outerShdw blurRad="38100" dist="38100" dir="2700000" algn="tl">
                    <a:srgbClr val="000000">
                      <a:alpha val="43137"/>
                    </a:srgbClr>
                  </a:outerShdw>
                </a:effectLst>
                <a:latin typeface="Cambria" pitchFamily="18" charset="0"/>
              </a:rPr>
              <a:t>4:15</a:t>
            </a:r>
            <a:r>
              <a:rPr lang="en-US" sz="2400" b="1" dirty="0" smtClean="0">
                <a:latin typeface="Cambria" pitchFamily="18" charset="0"/>
              </a:rPr>
              <a:t>).  While some think this is an indication that Paul had a disease of the eyes: his “</a:t>
            </a:r>
            <a:r>
              <a:rPr lang="en-US" sz="2400" b="1" dirty="0" smtClean="0">
                <a:effectLst>
                  <a:outerShdw blurRad="38100" dist="38100" dir="2700000" algn="tl">
                    <a:srgbClr val="000000">
                      <a:alpha val="43137"/>
                    </a:srgbClr>
                  </a:outerShdw>
                </a:effectLst>
                <a:latin typeface="Cambria" pitchFamily="18" charset="0"/>
              </a:rPr>
              <a:t>thorn</a:t>
            </a:r>
            <a:r>
              <a:rPr lang="en-US" sz="2400" b="1" dirty="0" smtClean="0">
                <a:latin typeface="Cambria" pitchFamily="18" charset="0"/>
              </a:rPr>
              <a:t>” in his flesh (</a:t>
            </a:r>
            <a:r>
              <a:rPr lang="en-US" sz="2400" b="1" dirty="0" smtClean="0">
                <a:effectLst>
                  <a:outerShdw blurRad="38100" dist="38100" dir="2700000" algn="tl">
                    <a:srgbClr val="000000">
                      <a:alpha val="43137"/>
                    </a:srgbClr>
                  </a:outerShdw>
                </a:effectLst>
                <a:latin typeface="Cambria" pitchFamily="18" charset="0"/>
              </a:rPr>
              <a:t>2Cor 12:7</a:t>
            </a:r>
            <a:r>
              <a:rPr lang="en-US" sz="2400" b="1" dirty="0" smtClean="0">
                <a:latin typeface="Cambria" pitchFamily="18" charset="0"/>
              </a:rPr>
              <a:t>), the evidence is not conclusive.  </a:t>
            </a:r>
          </a:p>
          <a:p>
            <a:pPr indent="457200">
              <a:spcAft>
                <a:spcPts val="1200"/>
              </a:spcAft>
            </a:pPr>
            <a:r>
              <a:rPr lang="en-US" sz="2400" b="1" dirty="0" smtClean="0">
                <a:latin typeface="Cambria" pitchFamily="18" charset="0"/>
              </a:rPr>
              <a:t>This may simply be a bold figure of speech to convey the high esteem the Galatians once had for the apostle—they would have given him their most precious possession.  In either case, it reflects the great love the Galatians had initially expressed for the apostle.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4:15 – 16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Now, the Galatians had become so confused that, in spite of their previous affection for Paul, some had come to regard him as their enemy.  </a:t>
            </a:r>
          </a:p>
          <a:p>
            <a:pPr indent="457200">
              <a:spcAft>
                <a:spcPts val="1200"/>
              </a:spcAft>
            </a:pPr>
            <a:r>
              <a:rPr lang="en-US" sz="2400" b="1" dirty="0" smtClean="0">
                <a:latin typeface="Cambria" pitchFamily="18" charset="0"/>
              </a:rPr>
              <a:t>The apostle reminds them that he had not harmed them, but merely told them the truth (</a:t>
            </a:r>
            <a:r>
              <a:rPr lang="en-US" sz="2400" b="1" dirty="0" smtClean="0">
                <a:effectLst>
                  <a:outerShdw blurRad="38100" dist="38100" dir="2700000" algn="tl">
                    <a:srgbClr val="000000">
                      <a:alpha val="43137"/>
                    </a:srgbClr>
                  </a:outerShdw>
                </a:effectLst>
                <a:latin typeface="Cambria" pitchFamily="18" charset="0"/>
              </a:rPr>
              <a:t>4:16</a:t>
            </a:r>
            <a:r>
              <a:rPr lang="en-US" sz="2400" b="1" dirty="0" smtClean="0">
                <a:latin typeface="Cambria" pitchFamily="18" charset="0"/>
              </a:rPr>
              <a:t>)—a truth that had once brought them great joy.  </a:t>
            </a:r>
          </a:p>
          <a:p>
            <a:pPr indent="457200">
              <a:spcAft>
                <a:spcPts val="1200"/>
              </a:spcAft>
            </a:pPr>
            <a:r>
              <a:rPr lang="en-US" sz="2400" b="1" dirty="0" smtClean="0">
                <a:latin typeface="Cambria" pitchFamily="18" charset="0"/>
              </a:rPr>
              <a:t>How fickle were these Galatians!  They were turning against the Lord, the gospel of grace, and the messenger who brought them the news of justification by faith.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4:15 – 16</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25000"/>
          </a:srgbClr>
        </a:solidFill>
        <a:effectLst/>
      </p:bgPr>
    </p:bg>
    <p:spTree>
      <p:nvGrpSpPr>
        <p:cNvPr id="1" name=""/>
        <p:cNvGrpSpPr/>
        <p:nvPr/>
      </p:nvGrpSpPr>
      <p:grpSpPr>
        <a:xfrm>
          <a:off x="0" y="0"/>
          <a:ext cx="0" cy="0"/>
          <a:chOff x="0" y="0"/>
          <a:chExt cx="0" cy="0"/>
        </a:xfrm>
      </p:grpSpPr>
      <p:pic>
        <p:nvPicPr>
          <p:cNvPr id="70658" name="Picture 2" descr="https://i.etsystatic.com/17274106/r/il/233685/1603579720/il_570xN.1603579720_hcbg.jpg"/>
          <p:cNvPicPr>
            <a:picLocks noChangeAspect="1" noChangeArrowheads="1"/>
          </p:cNvPicPr>
          <p:nvPr/>
        </p:nvPicPr>
        <p:blipFill>
          <a:blip r:embed="rId2" cstate="print"/>
          <a:srcRect/>
          <a:stretch>
            <a:fillRect/>
          </a:stretch>
        </p:blipFill>
        <p:spPr bwMode="auto">
          <a:xfrm>
            <a:off x="457200" y="609600"/>
            <a:ext cx="8229600" cy="55626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diamond(out)">
                                      <p:cBhvr>
                                        <p:cTn id="7" dur="2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4:17 – 20</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467820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Those people are zealous to win you over, but for no good.  What they want is to alienate you from us, so that you may be zealous for them.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It is fine to be zealous, provided the purpose is good, and to be so always and not just when I am with you.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My dear children, for whom I am again in the pains of childbirth until Christ is formed in you,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how I wish I could be with you now and change my tone, because I am perplexed about you!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contrast to Paul’s heartfelt plea on behalf on the truth,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had an insidious and insincere agenda.  They sought out the young Galatian converts with zeal (</a:t>
            </a:r>
            <a:r>
              <a:rPr lang="en-US" sz="2400" b="1" dirty="0" smtClean="0">
                <a:effectLst>
                  <a:outerShdw blurRad="38100" dist="38100" dir="2700000" algn="tl">
                    <a:srgbClr val="000000">
                      <a:alpha val="43137"/>
                    </a:srgbClr>
                  </a:outerShdw>
                </a:effectLst>
                <a:latin typeface="Cambria" pitchFamily="18" charset="0"/>
              </a:rPr>
              <a:t>4:17</a:t>
            </a:r>
            <a:r>
              <a:rPr lang="en-US" sz="2400" b="1" dirty="0" smtClean="0">
                <a:latin typeface="Cambria" pitchFamily="18" charset="0"/>
              </a:rPr>
              <a:t>).  In addition to open attacks on Paul in his absence,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also drummed up disingenuous flattery.  </a:t>
            </a:r>
          </a:p>
          <a:p>
            <a:pPr indent="457200">
              <a:spcAft>
                <a:spcPts val="1200"/>
              </a:spcAft>
            </a:pPr>
            <a:r>
              <a:rPr lang="en-US" sz="2400" b="1" dirty="0" smtClean="0">
                <a:latin typeface="Cambria" pitchFamily="18" charset="0"/>
              </a:rPr>
              <a:t>Although they showered  the Galatians with compliments—a practice Paul deemed good when combined with the right motives (</a:t>
            </a:r>
            <a:r>
              <a:rPr lang="en-US" sz="2400" b="1" dirty="0" smtClean="0">
                <a:effectLst>
                  <a:outerShdw blurRad="38100" dist="38100" dir="2700000" algn="tl">
                    <a:srgbClr val="000000">
                      <a:alpha val="43137"/>
                    </a:srgbClr>
                  </a:outerShdw>
                </a:effectLst>
                <a:latin typeface="Cambria" pitchFamily="18" charset="0"/>
              </a:rPr>
              <a:t>4:18</a:t>
            </a:r>
            <a:r>
              <a:rPr lang="en-US" sz="2400" b="1" dirty="0" smtClean="0">
                <a:latin typeface="Cambria" pitchFamily="18" charset="0"/>
              </a:rPr>
              <a:t>)—these legalists were doing it to spotlight themselves and enslave the Galatians under their version of the Law.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4:17 – 20</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this chapter Paul continues and concludes his defense of the gospel of </a:t>
            </a:r>
            <a:r>
              <a:rPr lang="en-US" sz="2400" b="1" i="1" dirty="0" smtClean="0">
                <a:effectLst>
                  <a:outerShdw blurRad="38100" dist="38100" dir="2700000" algn="tl">
                    <a:srgbClr val="000000">
                      <a:alpha val="43137"/>
                    </a:srgbClr>
                  </a:outerShdw>
                </a:effectLst>
                <a:latin typeface="Cambria" pitchFamily="18" charset="0"/>
              </a:rPr>
              <a:t>justification by faith</a:t>
            </a:r>
            <a:r>
              <a:rPr lang="en-US" sz="2400" b="1" dirty="0" smtClean="0">
                <a:latin typeface="Cambria" pitchFamily="18" charset="0"/>
              </a:rPr>
              <a:t> in Christ, in contrast to seeking justification by the works of the Law.  </a:t>
            </a:r>
          </a:p>
          <a:p>
            <a:pPr indent="457200">
              <a:spcAft>
                <a:spcPts val="1200"/>
              </a:spcAft>
            </a:pPr>
            <a:r>
              <a:rPr lang="en-US" sz="2400" b="1" dirty="0" smtClean="0">
                <a:latin typeface="Cambria" pitchFamily="18" charset="0"/>
              </a:rPr>
              <a:t>The practical argument continues in the first part of chapter four as Paul describes the condition of those under the Law prior to the coming of Christ.  They were “</a:t>
            </a:r>
            <a:r>
              <a:rPr lang="en-US" sz="2400" b="1" dirty="0" smtClean="0">
                <a:effectLst>
                  <a:outerShdw blurRad="38100" dist="38100" dir="2700000" algn="tl">
                    <a:srgbClr val="000000">
                      <a:alpha val="43137"/>
                    </a:srgbClr>
                  </a:outerShdw>
                </a:effectLst>
                <a:latin typeface="Cambria" pitchFamily="18" charset="0"/>
              </a:rPr>
              <a:t>children</a:t>
            </a:r>
            <a:r>
              <a:rPr lang="en-US" sz="2400" b="1" dirty="0" smtClean="0">
                <a:latin typeface="Cambria" pitchFamily="18" charset="0"/>
              </a:rPr>
              <a:t>,” and really no different than slaves.  </a:t>
            </a:r>
          </a:p>
          <a:p>
            <a:pPr indent="457200">
              <a:spcAft>
                <a:spcPts val="1200"/>
              </a:spcAft>
            </a:pPr>
            <a:r>
              <a:rPr lang="en-US" sz="2400" b="1" dirty="0" smtClean="0">
                <a:latin typeface="Cambria" pitchFamily="18" charset="0"/>
              </a:rPr>
              <a:t>But when Christ came, He redeemed those under the Law and made it possible for them to receive the adoption as “</a:t>
            </a:r>
            <a:r>
              <a:rPr lang="en-US" sz="2400" b="1" dirty="0" smtClean="0">
                <a:effectLst>
                  <a:outerShdw blurRad="38100" dist="38100" dir="2700000" algn="tl">
                    <a:srgbClr val="000000">
                      <a:alpha val="43137"/>
                    </a:srgbClr>
                  </a:outerShdw>
                </a:effectLst>
                <a:latin typeface="Cambria" pitchFamily="18" charset="0"/>
              </a:rPr>
              <a:t>sons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1-5</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alpha val="80000"/>
          </a:schemeClr>
        </a:solidFill>
        <a:effectLst/>
      </p:bgPr>
    </p:bg>
    <p:spTree>
      <p:nvGrpSpPr>
        <p:cNvPr id="1" name=""/>
        <p:cNvGrpSpPr/>
        <p:nvPr/>
      </p:nvGrpSpPr>
      <p:grpSpPr>
        <a:xfrm>
          <a:off x="0" y="0"/>
          <a:ext cx="0" cy="0"/>
          <a:chOff x="0" y="0"/>
          <a:chExt cx="0" cy="0"/>
        </a:xfrm>
      </p:grpSpPr>
      <p:pic>
        <p:nvPicPr>
          <p:cNvPr id="2" name="Picture 1" descr="4 - 18.jpg"/>
          <p:cNvPicPr>
            <a:picLocks noChangeAspect="1"/>
          </p:cNvPicPr>
          <p:nvPr/>
        </p:nvPicPr>
        <p:blipFill>
          <a:blip r:embed="rId2" cstate="print"/>
          <a:stretch>
            <a:fillRect/>
          </a:stretch>
        </p:blipFill>
        <p:spPr>
          <a:xfrm>
            <a:off x="609600" y="914400"/>
            <a:ext cx="7857067" cy="50292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So, with the tender heart of a pastor, Paul explained that his motive had always been to serve the Galatian believers until Christ was formed in them (</a:t>
            </a:r>
            <a:r>
              <a:rPr lang="en-US" sz="2400" b="1" dirty="0" smtClean="0">
                <a:effectLst>
                  <a:outerShdw blurRad="38100" dist="38100" dir="2700000" algn="tl">
                    <a:srgbClr val="000000">
                      <a:alpha val="43137"/>
                    </a:srgbClr>
                  </a:outerShdw>
                </a:effectLst>
                <a:latin typeface="Cambria" pitchFamily="18" charset="0"/>
              </a:rPr>
              <a:t>4:19</a:t>
            </a:r>
            <a:r>
              <a:rPr lang="en-US" sz="2400" b="1" dirty="0" smtClean="0">
                <a:latin typeface="Cambria" pitchFamily="18" charset="0"/>
              </a:rPr>
              <a:t>).  This expression describes the Christian life as a kind of reincarnation of Christ in a believer’s life.  This is in fact God’s ideal and purpose—for Christ to live His life in and then through each believer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Gal. 2:20</a:t>
            </a:r>
            <a:r>
              <a:rPr lang="en-US" sz="2400" b="1" dirty="0" smtClean="0">
                <a:latin typeface="Cambria" pitchFamily="18" charset="0"/>
              </a:rPr>
              <a:t>). </a:t>
            </a:r>
          </a:p>
          <a:p>
            <a:pPr indent="457200">
              <a:spcAft>
                <a:spcPts val="1200"/>
              </a:spcAft>
            </a:pPr>
            <a:r>
              <a:rPr lang="en-US" sz="2400" b="1" dirty="0" smtClean="0">
                <a:latin typeface="Cambria" pitchFamily="18" charset="0"/>
              </a:rPr>
              <a:t>Like a mother struggling through </a:t>
            </a:r>
            <a:r>
              <a:rPr lang="en-US" sz="2400" b="1" i="1" dirty="0" smtClean="0">
                <a:effectLst>
                  <a:outerShdw blurRad="38100" dist="38100" dir="2700000" algn="tl">
                    <a:srgbClr val="000000">
                      <a:alpha val="43137"/>
                    </a:srgbClr>
                  </a:outerShdw>
                </a:effectLst>
                <a:latin typeface="Cambria" pitchFamily="18" charset="0"/>
              </a:rPr>
              <a:t>labor</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travail</a:t>
            </a:r>
            <a:r>
              <a:rPr lang="en-US" sz="2400" b="1" dirty="0" smtClean="0">
                <a:latin typeface="Cambria" pitchFamily="18" charset="0"/>
              </a:rPr>
              <a:t>), Paul wanted to endure this agonizing crisis of their faith until the image of Christ could be wrought in their lives.  Paul had been “</a:t>
            </a:r>
            <a:r>
              <a:rPr lang="en-US" sz="2400" b="1" dirty="0" smtClean="0">
                <a:effectLst>
                  <a:outerShdw blurRad="38100" dist="38100" dir="2700000" algn="tl">
                    <a:srgbClr val="000000">
                      <a:alpha val="43137"/>
                    </a:srgbClr>
                  </a:outerShdw>
                </a:effectLst>
                <a:latin typeface="Cambria" pitchFamily="18" charset="0"/>
              </a:rPr>
              <a:t>in labor</a:t>
            </a:r>
            <a:r>
              <a:rPr lang="en-US" sz="2400" b="1" dirty="0" smtClean="0">
                <a:latin typeface="Cambria" pitchFamily="18" charset="0"/>
              </a:rPr>
              <a:t>” once before, when he preached the gospel to them for their salvation.  Now he was enduring again as he struggled to see them grow in Christ and be delivered from the false teachers.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4:17 – 20</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C00000">
            <a:alpha val="75000"/>
          </a:srgbClr>
        </a:solidFill>
        <a:effectLst/>
      </p:bgPr>
    </p:bg>
    <p:spTree>
      <p:nvGrpSpPr>
        <p:cNvPr id="1" name=""/>
        <p:cNvGrpSpPr/>
        <p:nvPr/>
      </p:nvGrpSpPr>
      <p:grpSpPr>
        <a:xfrm>
          <a:off x="0" y="0"/>
          <a:ext cx="0" cy="0"/>
          <a:chOff x="0" y="0"/>
          <a:chExt cx="0" cy="0"/>
        </a:xfrm>
      </p:grpSpPr>
      <p:pic>
        <p:nvPicPr>
          <p:cNvPr id="60418" name="Picture 2" descr="https://knowing-jesus.com/wp-content/uploads/Galatians-4-19-Let-Christ-Be-Formed-In-You-red-copy.jpg"/>
          <p:cNvPicPr>
            <a:picLocks noChangeAspect="1" noChangeArrowheads="1"/>
          </p:cNvPicPr>
          <p:nvPr/>
        </p:nvPicPr>
        <p:blipFill>
          <a:blip r:embed="rId2" cstate="print"/>
          <a:srcRect t="3951" b="5185"/>
          <a:stretch>
            <a:fillRect/>
          </a:stretch>
        </p:blipFill>
        <p:spPr bwMode="auto">
          <a:xfrm>
            <a:off x="457200" y="609600"/>
            <a:ext cx="8274326" cy="56388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amond(out)">
                                      <p:cBhvr>
                                        <p:cTn id="7" dur="2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As any parent  knows, becoming a parent is far easier than being a parent.  Just like any loving parent, Paul would rather have been present with the Galatians than far removed from them.  Paul had a deep desire to be with them so that he could speak gently, though firmly, concerning his grave concerns (</a:t>
            </a:r>
            <a:r>
              <a:rPr lang="en-US" sz="2400" b="1" dirty="0" smtClean="0">
                <a:effectLst>
                  <a:outerShdw blurRad="38100" dist="38100" dir="2700000" algn="tl">
                    <a:srgbClr val="000000">
                      <a:alpha val="43137"/>
                    </a:srgbClr>
                  </a:outerShdw>
                </a:effectLst>
                <a:latin typeface="Cambria" pitchFamily="18" charset="0"/>
              </a:rPr>
              <a:t>4:20</a:t>
            </a:r>
            <a:r>
              <a:rPr lang="en-US" sz="2400" b="1" dirty="0" smtClean="0">
                <a:latin typeface="Cambria" pitchFamily="18" charset="0"/>
              </a:rPr>
              <a:t>).  </a:t>
            </a:r>
          </a:p>
          <a:p>
            <a:pPr indent="457200">
              <a:spcAft>
                <a:spcPts val="1200"/>
              </a:spcAft>
            </a:pPr>
            <a:r>
              <a:rPr lang="en-US" sz="2400" b="1" dirty="0" smtClean="0">
                <a:latin typeface="Cambria" pitchFamily="18" charset="0"/>
              </a:rPr>
              <a:t>Perhaps an in-person visit would help resolve some of the perplexity he experienced at the news of their backsliding.  Perhaps he could better diagnose their disease, apply a proper salve, and restore them to health.</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4:17 – 20</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Under these circumstances, Paul could change his tone from one of rebuke to one of loving exhortation.  But writing from a distance, Paul had to resort to emergency measures to stop the bleeding—measures that can be painful for the patient.  In the case of the Galatians, the truth hurt. </a:t>
            </a:r>
          </a:p>
          <a:p>
            <a:pPr indent="457200">
              <a:spcAft>
                <a:spcPts val="1200"/>
              </a:spcAft>
            </a:pPr>
            <a:r>
              <a:rPr lang="en-US" sz="2400" b="1" dirty="0" smtClean="0">
                <a:latin typeface="Cambria" pitchFamily="18" charset="0"/>
              </a:rPr>
              <a:t>No doubt Paul had heard of the words of Jesus spoken nearly twenty years earlier </a:t>
            </a:r>
            <a:r>
              <a:rPr lang="en-US" sz="22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“You will know the truth, and the truth will make you free”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John 8:32</a:t>
            </a:r>
            <a:r>
              <a:rPr lang="en-US" sz="2400" b="1" dirty="0" smtClean="0">
                <a:latin typeface="Cambria" pitchFamily="18" charset="0"/>
              </a:rPr>
              <a:t>).  </a:t>
            </a:r>
          </a:p>
          <a:p>
            <a:pPr indent="457200">
              <a:spcAft>
                <a:spcPts val="1200"/>
              </a:spcAft>
            </a:pPr>
            <a:r>
              <a:rPr lang="en-US" sz="2400" b="1" dirty="0" smtClean="0">
                <a:latin typeface="Cambria" pitchFamily="18" charset="0"/>
              </a:rPr>
              <a:t>If the Galatians needed anything during this great crisis in their Christian lives, it was freedom.  Yet the only way to achieve that freedom was to know the truth.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4:17 – 20</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23 March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555093"/>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Chapter 4:21 – 31 </a:t>
            </a:r>
          </a:p>
          <a:p>
            <a:pPr marL="731520" indent="-274320" algn="ctr">
              <a:spcAft>
                <a:spcPts val="600"/>
              </a:spcAft>
            </a:pPr>
            <a:r>
              <a:rPr lang="en-US" sz="3000" b="1" dirty="0" smtClean="0">
                <a:solidFill>
                  <a:prstClr val="black"/>
                </a:solidFill>
                <a:effectLst>
                  <a:outerShdw blurRad="38100" dist="38100" dir="2700000" algn="tl">
                    <a:srgbClr val="000000">
                      <a:alpha val="43137"/>
                    </a:srgbClr>
                  </a:outerShdw>
                </a:effectLst>
                <a:latin typeface="Cambria" pitchFamily="18" charset="0"/>
              </a:rPr>
              <a:t>“To Those Who Want to be Under the Law”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 special blessing of this sonship was receiving the Holy Spirit in their hearts, and now they are no longer as a slave but as a son and an heir of God through Christ (</a:t>
            </a:r>
            <a:r>
              <a:rPr lang="en-US" sz="2400" b="1" dirty="0" smtClean="0">
                <a:effectLst>
                  <a:outerShdw blurRad="38100" dist="38100" dir="2700000" algn="tl">
                    <a:srgbClr val="000000">
                      <a:alpha val="43137"/>
                    </a:srgbClr>
                  </a:outerShdw>
                </a:effectLst>
                <a:latin typeface="Cambria" pitchFamily="18" charset="0"/>
              </a:rPr>
              <a:t>6-7</a:t>
            </a:r>
            <a:r>
              <a:rPr lang="en-US" sz="2400" b="1" dirty="0" smtClean="0">
                <a:latin typeface="Cambria" pitchFamily="18" charset="0"/>
              </a:rPr>
              <a:t>).  </a:t>
            </a:r>
          </a:p>
          <a:p>
            <a:pPr indent="457200">
              <a:spcAft>
                <a:spcPts val="1200"/>
              </a:spcAft>
            </a:pPr>
            <a:r>
              <a:rPr lang="en-US" sz="2400" b="1" dirty="0" smtClean="0">
                <a:latin typeface="Cambria" pitchFamily="18" charset="0"/>
              </a:rPr>
              <a:t>Paul then argues along sentimental lines.  After having come to know the true God and being recognized by Him, their observance of </a:t>
            </a:r>
            <a:r>
              <a:rPr lang="en-US" sz="2400" b="1" i="1" dirty="0" smtClean="0">
                <a:effectLst>
                  <a:outerShdw blurRad="38100" dist="38100" dir="2700000" algn="tl">
                    <a:srgbClr val="000000">
                      <a:alpha val="43137"/>
                    </a:srgbClr>
                  </a:outerShdw>
                </a:effectLst>
                <a:latin typeface="Cambria" pitchFamily="18" charset="0"/>
              </a:rPr>
              <a:t>holy days</a:t>
            </a:r>
            <a:r>
              <a:rPr lang="en-US" sz="2400" b="1" dirty="0" smtClean="0">
                <a:latin typeface="Cambria" pitchFamily="18" charset="0"/>
              </a:rPr>
              <a:t> is indicative of a desire to return to bondage (</a:t>
            </a:r>
            <a:r>
              <a:rPr lang="en-US" sz="2400" b="1" dirty="0" smtClean="0">
                <a:effectLst>
                  <a:outerShdw blurRad="38100" dist="38100" dir="2700000" algn="tl">
                    <a:srgbClr val="000000">
                      <a:alpha val="43137"/>
                    </a:srgbClr>
                  </a:outerShdw>
                </a:effectLst>
                <a:latin typeface="Cambria" pitchFamily="18" charset="0"/>
              </a:rPr>
              <a:t>8-11</a:t>
            </a:r>
            <a:r>
              <a:rPr lang="en-US" sz="2400" b="1" dirty="0" smtClean="0">
                <a:latin typeface="Cambria" pitchFamily="18" charset="0"/>
              </a:rPr>
              <a:t>).  </a:t>
            </a:r>
          </a:p>
          <a:p>
            <a:pPr indent="457200">
              <a:spcAft>
                <a:spcPts val="1200"/>
              </a:spcAft>
            </a:pPr>
            <a:r>
              <a:rPr lang="en-US" sz="2400" b="1" dirty="0" smtClean="0">
                <a:latin typeface="Cambria" pitchFamily="18" charset="0"/>
              </a:rPr>
              <a:t>That greatly concerns Paul, who would have them become like him.  He reminds them of their reception of him in the past, and he hopes that by telling them the truth he has not become their enemy (</a:t>
            </a:r>
            <a:r>
              <a:rPr lang="en-US" sz="2400" b="1" dirty="0" smtClean="0">
                <a:effectLst>
                  <a:outerShdw blurRad="38100" dist="38100" dir="2700000" algn="tl">
                    <a:srgbClr val="000000">
                      <a:alpha val="43137"/>
                    </a:srgbClr>
                  </a:outerShdw>
                </a:effectLst>
                <a:latin typeface="Cambria" pitchFamily="18" charset="0"/>
              </a:rPr>
              <a:t>12-16</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57020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Wishing he could be with them in person and use a different tone, he feels like a woman going through </a:t>
            </a:r>
            <a:r>
              <a:rPr lang="en-US" sz="2400" b="1" i="1" u="sng" dirty="0" smtClean="0">
                <a:effectLst>
                  <a:outerShdw blurRad="38100" dist="38100" dir="2700000" algn="tl">
                    <a:srgbClr val="000000">
                      <a:alpha val="43137"/>
                    </a:srgbClr>
                  </a:outerShdw>
                </a:effectLst>
                <a:latin typeface="Cambria" pitchFamily="18" charset="0"/>
              </a:rPr>
              <a:t>labor</a:t>
            </a:r>
            <a:r>
              <a:rPr lang="en-US" sz="2400" b="1" dirty="0" smtClean="0">
                <a:latin typeface="Cambria" pitchFamily="18" charset="0"/>
              </a:rPr>
              <a:t> again as he seeks to ensure that Christ is formed in them. All of this because he has doubts about them (</a:t>
            </a:r>
            <a:r>
              <a:rPr lang="en-US" sz="2400" b="1" dirty="0" smtClean="0">
                <a:effectLst>
                  <a:outerShdw blurRad="38100" dist="38100" dir="2700000" algn="tl">
                    <a:srgbClr val="000000">
                      <a:alpha val="43137"/>
                    </a:srgbClr>
                  </a:outerShdw>
                </a:effectLst>
                <a:latin typeface="Cambria" pitchFamily="18" charset="0"/>
              </a:rPr>
              <a:t>17-20</a:t>
            </a:r>
            <a:r>
              <a:rPr lang="en-US" sz="2400" b="1" dirty="0" smtClean="0">
                <a:latin typeface="Cambria" pitchFamily="18" charset="0"/>
              </a:rPr>
              <a:t>).</a:t>
            </a:r>
          </a:p>
          <a:p>
            <a:pPr indent="457200">
              <a:spcAft>
                <a:spcPts val="1200"/>
              </a:spcAft>
            </a:pPr>
            <a:r>
              <a:rPr lang="en-US" sz="2400" b="1" dirty="0" smtClean="0">
                <a:latin typeface="Cambria" pitchFamily="18" charset="0"/>
              </a:rPr>
              <a:t>His final argument is an appeal to the Law itself, addressed directly to those who desire to be under it.  He reminds them of Abraham's two sons by </a:t>
            </a:r>
            <a:r>
              <a:rPr lang="en-US" sz="2400" b="1" dirty="0" smtClean="0">
                <a:effectLst>
                  <a:outerShdw blurRad="38100" dist="38100" dir="2700000" algn="tl">
                    <a:srgbClr val="000000">
                      <a:alpha val="43137"/>
                    </a:srgbClr>
                  </a:outerShdw>
                </a:effectLst>
                <a:latin typeface="Cambria" pitchFamily="18" charset="0"/>
              </a:rPr>
              <a:t>Sarah</a:t>
            </a:r>
            <a:r>
              <a:rPr lang="en-US" sz="2400" b="1" dirty="0" smtClean="0">
                <a:latin typeface="Cambria" pitchFamily="18" charset="0"/>
              </a:rPr>
              <a:t> and </a:t>
            </a:r>
            <a:r>
              <a:rPr lang="en-US" sz="2400" b="1" dirty="0" smtClean="0">
                <a:effectLst>
                  <a:outerShdw blurRad="38100" dist="38100" dir="2700000" algn="tl">
                    <a:srgbClr val="000000">
                      <a:alpha val="43137"/>
                    </a:srgbClr>
                  </a:outerShdw>
                </a:effectLst>
                <a:latin typeface="Cambria" pitchFamily="18" charset="0"/>
              </a:rPr>
              <a:t>Hagar</a:t>
            </a:r>
            <a:r>
              <a:rPr lang="en-US" sz="2400" b="1" dirty="0" smtClean="0">
                <a:latin typeface="Cambria" pitchFamily="18" charset="0"/>
              </a:rPr>
              <a:t>, and contends there are</a:t>
            </a:r>
            <a:r>
              <a:rPr lang="en-US" sz="2400" b="1" i="1" u="sng" dirty="0" smtClean="0">
                <a:effectLst>
                  <a:outerShdw blurRad="38100" dist="38100" dir="2700000" algn="tl">
                    <a:srgbClr val="000000">
                      <a:alpha val="43137"/>
                    </a:srgbClr>
                  </a:outerShdw>
                </a:effectLst>
                <a:latin typeface="Cambria" pitchFamily="18" charset="0"/>
              </a:rPr>
              <a:t> allegorical</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implications</a:t>
            </a:r>
            <a:r>
              <a:rPr lang="en-US" sz="2400" b="1" dirty="0" smtClean="0">
                <a:latin typeface="Cambria" pitchFamily="18" charset="0"/>
              </a:rPr>
              <a:t> concerning the two covenants (</a:t>
            </a:r>
            <a:r>
              <a:rPr lang="en-US" sz="2400" b="1" dirty="0" smtClean="0">
                <a:effectLst>
                  <a:outerShdw blurRad="38100" dist="38100" dir="2700000" algn="tl">
                    <a:srgbClr val="000000">
                      <a:alpha val="43137"/>
                    </a:srgbClr>
                  </a:outerShdw>
                </a:effectLst>
                <a:latin typeface="Cambria" pitchFamily="18" charset="0"/>
              </a:rPr>
              <a:t>21-22</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Hagar</a:t>
            </a:r>
            <a:r>
              <a:rPr lang="en-US" sz="2400" b="1" dirty="0" smtClean="0">
                <a:latin typeface="Cambria" pitchFamily="18" charset="0"/>
              </a:rPr>
              <a:t>, the bondwoman who gave birth to </a:t>
            </a:r>
            <a:r>
              <a:rPr lang="en-US" sz="2400" b="1" dirty="0" smtClean="0">
                <a:effectLst>
                  <a:outerShdw blurRad="38100" dist="38100" dir="2700000" algn="tl">
                    <a:srgbClr val="000000">
                      <a:alpha val="43137"/>
                    </a:srgbClr>
                  </a:outerShdw>
                </a:effectLst>
                <a:latin typeface="Cambria" pitchFamily="18" charset="0"/>
              </a:rPr>
              <a:t>Ishmael</a:t>
            </a:r>
            <a:r>
              <a:rPr lang="en-US" sz="2400" b="1" dirty="0" smtClean="0">
                <a:latin typeface="Cambria" pitchFamily="18" charset="0"/>
              </a:rPr>
              <a:t>, represents the covenant given at Mt. Sinai, and corresponds to physical Jerusalem and the </a:t>
            </a:r>
            <a:r>
              <a:rPr lang="en-US" sz="2400" b="1" i="1" u="sng" dirty="0" smtClean="0">
                <a:effectLst>
                  <a:outerShdw blurRad="38100" dist="38100" dir="2700000" algn="tl">
                    <a:srgbClr val="000000">
                      <a:alpha val="43137"/>
                    </a:srgbClr>
                  </a:outerShdw>
                </a:effectLst>
                <a:latin typeface="Cambria" pitchFamily="18" charset="0"/>
              </a:rPr>
              <a:t>bondage</a:t>
            </a:r>
            <a:r>
              <a:rPr lang="en-US" sz="2400" b="1" dirty="0" smtClean="0">
                <a:latin typeface="Cambria" pitchFamily="18" charset="0"/>
              </a:rPr>
              <a:t> of those under the Law (</a:t>
            </a:r>
            <a:r>
              <a:rPr lang="en-US" sz="2400" b="1" dirty="0" smtClean="0">
                <a:effectLst>
                  <a:outerShdw blurRad="38100" dist="38100" dir="2700000" algn="tl">
                    <a:srgbClr val="000000">
                      <a:alpha val="43137"/>
                    </a:srgbClr>
                  </a:outerShdw>
                </a:effectLst>
                <a:latin typeface="Cambria" pitchFamily="18" charset="0"/>
              </a:rPr>
              <a:t>24-25</a:t>
            </a:r>
            <a:r>
              <a:rPr lang="en-US" sz="2400" b="1" dirty="0" smtClean="0">
                <a:latin typeface="Cambria" pitchFamily="18" charset="0"/>
              </a:rPr>
              <a: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Sarah</a:t>
            </a:r>
            <a:r>
              <a:rPr lang="en-US" sz="2400" b="1" dirty="0" smtClean="0">
                <a:latin typeface="Cambria" pitchFamily="18" charset="0"/>
              </a:rPr>
              <a:t>, Abraham's wife who gave birth to </a:t>
            </a:r>
            <a:r>
              <a:rPr lang="en-US" sz="2400" b="1" dirty="0" smtClean="0">
                <a:effectLst>
                  <a:outerShdw blurRad="38100" dist="38100" dir="2700000" algn="tl">
                    <a:srgbClr val="000000">
                      <a:alpha val="43137"/>
                    </a:srgbClr>
                  </a:outerShdw>
                </a:effectLst>
                <a:latin typeface="Cambria" pitchFamily="18" charset="0"/>
              </a:rPr>
              <a:t>Isaac</a:t>
            </a:r>
            <a:r>
              <a:rPr lang="en-US" sz="2400" b="1" dirty="0" smtClean="0">
                <a:latin typeface="Cambria" pitchFamily="18" charset="0"/>
              </a:rPr>
              <a:t>, represents the new covenant and corresponds to the heavenly Jerusalem which offers </a:t>
            </a:r>
            <a:r>
              <a:rPr lang="en-US" sz="2400" b="1" i="1" u="sng" dirty="0" smtClean="0">
                <a:effectLst>
                  <a:outerShdw blurRad="38100" dist="38100" dir="2700000" algn="tl">
                    <a:srgbClr val="000000">
                      <a:alpha val="43137"/>
                    </a:srgbClr>
                  </a:outerShdw>
                </a:effectLst>
                <a:latin typeface="Cambria" pitchFamily="18" charset="0"/>
              </a:rPr>
              <a:t>freedom</a:t>
            </a:r>
            <a:r>
              <a:rPr lang="en-US" sz="2400" b="1" dirty="0" smtClean="0">
                <a:latin typeface="Cambria" pitchFamily="18" charset="0"/>
              </a:rPr>
              <a:t> to all who accept it (</a:t>
            </a:r>
            <a:r>
              <a:rPr lang="en-US" sz="2400" b="1" dirty="0" smtClean="0">
                <a:effectLst>
                  <a:outerShdw blurRad="38100" dist="38100" dir="2700000" algn="tl">
                    <a:srgbClr val="000000">
                      <a:alpha val="43137"/>
                    </a:srgbClr>
                  </a:outerShdw>
                </a:effectLst>
                <a:latin typeface="Cambria" pitchFamily="18" charset="0"/>
              </a:rPr>
              <a:t>26-28</a:t>
            </a:r>
            <a:r>
              <a:rPr lang="en-US" sz="2400" b="1" dirty="0" smtClean="0">
                <a:latin typeface="Cambria" pitchFamily="18" charset="0"/>
              </a:rPr>
              <a:t>).  </a:t>
            </a:r>
          </a:p>
          <a:p>
            <a:pPr indent="457200">
              <a:spcAft>
                <a:spcPts val="1200"/>
              </a:spcAft>
            </a:pPr>
            <a:r>
              <a:rPr lang="en-US" sz="2400" b="1" dirty="0" smtClean="0">
                <a:latin typeface="Cambria" pitchFamily="18" charset="0"/>
              </a:rPr>
              <a:t>With a reminder that those </a:t>
            </a:r>
            <a:r>
              <a:rPr lang="en-US" sz="2400" b="1" i="1" u="sng" dirty="0" smtClean="0">
                <a:effectLst>
                  <a:outerShdw blurRad="38100" dist="38100" dir="2700000" algn="tl">
                    <a:srgbClr val="000000">
                      <a:alpha val="43137"/>
                    </a:srgbClr>
                  </a:outerShdw>
                </a:effectLst>
                <a:latin typeface="Cambria" pitchFamily="18" charset="0"/>
              </a:rPr>
              <a:t>born</a:t>
            </a:r>
            <a:r>
              <a:rPr lang="en-US" sz="2400" b="1" dirty="0" smtClean="0">
                <a:latin typeface="Cambria" pitchFamily="18" charset="0"/>
              </a:rPr>
              <a:t> of the Spirit can expect persecution by those </a:t>
            </a:r>
            <a:r>
              <a:rPr lang="en-US" sz="2400" b="1" i="1" u="sng" dirty="0" smtClean="0">
                <a:effectLst>
                  <a:outerShdw blurRad="38100" dist="38100" dir="2700000" algn="tl">
                    <a:srgbClr val="000000">
                      <a:alpha val="43137"/>
                    </a:srgbClr>
                  </a:outerShdw>
                </a:effectLst>
                <a:latin typeface="Cambria" pitchFamily="18" charset="0"/>
              </a:rPr>
              <a:t>born</a:t>
            </a:r>
            <a:r>
              <a:rPr lang="en-US" sz="2400" b="1" dirty="0" smtClean="0">
                <a:latin typeface="Cambria" pitchFamily="18" charset="0"/>
              </a:rPr>
              <a:t> according to the flesh, Paul concludes his defense of the gospel of justification by faith in Christ by proclaiming that those in Christ are not of the bondwoman but of the free (</a:t>
            </a:r>
            <a:r>
              <a:rPr lang="en-US" sz="2400" b="1" dirty="0" smtClean="0">
                <a:effectLst>
                  <a:outerShdw blurRad="38100" dist="38100" dir="2700000" algn="tl">
                    <a:srgbClr val="000000">
                      <a:alpha val="43137"/>
                    </a:srgbClr>
                  </a:outerShdw>
                </a:effectLst>
                <a:latin typeface="Cambria" pitchFamily="18" charset="0"/>
              </a:rPr>
              <a:t>29-31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2956464"/>
            <a:ext cx="5262874" cy="954107"/>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“Caring Enough to </a:t>
            </a:r>
          </a:p>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Tell the Truth”</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Here we see that Paul was not only a passionate </a:t>
            </a:r>
            <a:r>
              <a:rPr lang="en-US" sz="2400" b="1" i="1" dirty="0" smtClean="0">
                <a:effectLst>
                  <a:outerShdw blurRad="38100" dist="38100" dir="2700000" algn="tl">
                    <a:srgbClr val="000000">
                      <a:alpha val="43137"/>
                    </a:srgbClr>
                  </a:outerShdw>
                </a:effectLst>
                <a:latin typeface="Cambria" pitchFamily="18" charset="0"/>
              </a:rPr>
              <a:t>preacher</a:t>
            </a:r>
            <a:r>
              <a:rPr lang="en-US" sz="2400" b="1" dirty="0" smtClean="0">
                <a:latin typeface="Cambria" pitchFamily="18" charset="0"/>
              </a:rPr>
              <a:t> of grace and a firm, uncompromising </a:t>
            </a:r>
            <a:r>
              <a:rPr lang="en-US" sz="2400" b="1" i="1" dirty="0" smtClean="0">
                <a:effectLst>
                  <a:outerShdw blurRad="38100" dist="38100" dir="2700000" algn="tl">
                    <a:srgbClr val="000000">
                      <a:alpha val="43137"/>
                    </a:srgbClr>
                  </a:outerShdw>
                </a:effectLst>
                <a:latin typeface="Cambria" pitchFamily="18" charset="0"/>
              </a:rPr>
              <a:t>teacher</a:t>
            </a:r>
            <a:r>
              <a:rPr lang="en-US" sz="2400" b="1" dirty="0" smtClean="0">
                <a:latin typeface="Cambria" pitchFamily="18" charset="0"/>
              </a:rPr>
              <a:t> of truth but also a caring </a:t>
            </a:r>
            <a:r>
              <a:rPr lang="en-US" sz="2400" b="1" i="1" dirty="0" smtClean="0">
                <a:effectLst>
                  <a:outerShdw blurRad="38100" dist="38100" dir="2700000" algn="tl">
                    <a:srgbClr val="000000">
                      <a:alpha val="43137"/>
                    </a:srgbClr>
                  </a:outerShdw>
                </a:effectLst>
                <a:latin typeface="Cambria" pitchFamily="18" charset="0"/>
              </a:rPr>
              <a:t>shepherd</a:t>
            </a:r>
            <a:r>
              <a:rPr lang="en-US" sz="2400" b="1" dirty="0" smtClean="0">
                <a:latin typeface="Cambria" pitchFamily="18" charset="0"/>
              </a:rPr>
              <a:t> among the flock.  It is easy to lose sight of the deep love and genuine concern Paul had for the Galatians when he called them fools and accused them of backsliding into false teaching.  </a:t>
            </a:r>
            <a:r>
              <a:rPr lang="en-US" sz="2400" b="1" dirty="0" smtClean="0">
                <a:effectLst>
                  <a:outerShdw blurRad="38100" dist="38100" dir="2700000" algn="tl">
                    <a:srgbClr val="000000">
                      <a:alpha val="43137"/>
                    </a:srgbClr>
                  </a:outerShdw>
                </a:effectLst>
                <a:latin typeface="Cambria" pitchFamily="18" charset="0"/>
              </a:rPr>
              <a:t>Galatians 4:12-20</a:t>
            </a:r>
            <a:r>
              <a:rPr lang="en-US" sz="2400" b="1" dirty="0" smtClean="0">
                <a:latin typeface="Cambria" pitchFamily="18" charset="0"/>
              </a:rPr>
              <a:t> helps balance that out.  </a:t>
            </a:r>
          </a:p>
          <a:p>
            <a:pPr indent="457200">
              <a:spcAft>
                <a:spcPts val="1200"/>
              </a:spcAft>
            </a:pPr>
            <a:r>
              <a:rPr lang="en-US" sz="2400" b="1" dirty="0" smtClean="0">
                <a:latin typeface="Cambria" pitchFamily="18" charset="0"/>
              </a:rPr>
              <a:t>In this part of his letter, Paul’s appeal to his readers becomes a heart-to-heart talk rather than a doctrinal discourse.  Here the </a:t>
            </a:r>
            <a:r>
              <a:rPr lang="en-US" sz="2400" b="1" i="1" dirty="0" smtClean="0">
                <a:effectLst>
                  <a:outerShdw blurRad="38100" dist="38100" dir="2700000" algn="tl">
                    <a:srgbClr val="000000">
                      <a:alpha val="43137"/>
                    </a:srgbClr>
                  </a:outerShdw>
                </a:effectLst>
                <a:latin typeface="Cambria" pitchFamily="18" charset="0"/>
              </a:rPr>
              <a:t>teacher</a:t>
            </a:r>
            <a:r>
              <a:rPr lang="en-US" sz="2400" b="1" dirty="0" smtClean="0">
                <a:latin typeface="Cambria" pitchFamily="18" charset="0"/>
              </a:rPr>
              <a:t> comes across as a warm, tender, transparent, and vulnerable </a:t>
            </a:r>
            <a:r>
              <a:rPr lang="en-US" sz="2400" b="1" i="1" dirty="0" smtClean="0">
                <a:effectLst>
                  <a:outerShdw blurRad="38100" dist="38100" dir="2700000" algn="tl">
                    <a:srgbClr val="000000">
                      <a:alpha val="43137"/>
                    </a:srgbClr>
                  </a:outerShdw>
                </a:effectLst>
                <a:latin typeface="Cambria" pitchFamily="18" charset="0"/>
              </a:rPr>
              <a:t>pastor</a:t>
            </a:r>
            <a:r>
              <a:rPr lang="en-US" sz="2400" b="1" dirty="0" smtClean="0">
                <a:latin typeface="Cambria" pitchFamily="18" charset="0"/>
              </a:rPr>
              <a:t>.  We are to love people as much as we love the truth.  Championing the gospel isn’t about winning or losing arguments.  It’s about God’s people gaining or losing freedom.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67820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a:t>
            </a:r>
            <a:r>
              <a:rPr lang="en-US" sz="2400" b="1" i="1" dirty="0" smtClean="0">
                <a:effectLst>
                  <a:outerShdw blurRad="38100" dist="38100" dir="2700000" algn="tl">
                    <a:srgbClr val="000000">
                      <a:alpha val="43137"/>
                    </a:srgbClr>
                  </a:outerShdw>
                </a:effectLst>
                <a:latin typeface="Cambria" pitchFamily="18" charset="0"/>
              </a:rPr>
              <a:t> first three chapters</a:t>
            </a:r>
            <a:r>
              <a:rPr lang="en-US" sz="2400" b="1" dirty="0" smtClean="0">
                <a:latin typeface="Cambria" pitchFamily="18" charset="0"/>
              </a:rPr>
              <a:t> of this letter, Paul mustered his biblical, historical, theological, and experiential arsenal against the Judaizers’ false gospel.  His goal was to demolish their accusations against his apostleship and expose their false doctrine of justification and sanctification through the Law.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chapter 4</a:t>
            </a:r>
            <a:r>
              <a:rPr lang="en-US" sz="2400" b="1" dirty="0" smtClean="0">
                <a:latin typeface="Cambria" pitchFamily="18" charset="0"/>
              </a:rPr>
              <a:t>, his tone begins to change.  He moves from defending to exhorting, from challenging to complimenting, from refuting to remembering.  Paul the vigorous apologist becomes Paul the loving and caring pastor.  He pleads with the Galatians believers, his spiritual children in the Lord, to return to the truth they had once embraced.</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tIns="274320" bIns="0" anchor="ctr" anchorCtr="0">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kumimoji="0" lang="en-US" sz="3600" b="0" i="0" u="none" strike="noStrike" kern="1200" cap="all" spc="0" normalizeH="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Overview </a:t>
            </a:r>
            <a:r>
              <a:rPr lang="en-US" sz="2800" b="1" dirty="0" smtClean="0">
                <a:solidFill>
                  <a:schemeClr val="bg1"/>
                </a:solidFill>
                <a:effectLst>
                  <a:outerShdw blurRad="38100" dist="38100" dir="2700000" algn="tl">
                    <a:srgbClr val="000000">
                      <a:alpha val="43137"/>
                    </a:srgbClr>
                  </a:outerShdw>
                </a:effectLst>
                <a:latin typeface="Cambria" pitchFamily="18" charset="0"/>
              </a:rPr>
              <a:t>  </a:t>
            </a:r>
            <a:endParaRPr lang="en-US" sz="3600" b="1" dirty="0" smtClean="0">
              <a:solidFill>
                <a:schemeClr val="bg1"/>
              </a:solidFill>
              <a:latin typeface="Cambria"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4:12 – 14</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12</a:t>
            </a:r>
            <a:r>
              <a:rPr lang="en-US" sz="2800" i="1" dirty="0" smtClean="0">
                <a:latin typeface="Georgia" pitchFamily="18" charset="0"/>
              </a:rPr>
              <a:t>I plead with you, brothers and sisters, become like me, for I became like you. You did me no wrong.  </a:t>
            </a:r>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As you know, it was because of an illness that I first preached the gospel to you,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and even though my illness was a trial to you, you did not treat me with contempt or scorn. Instead, you welcomed me as if I were an angel of God, as if I were Christ Jesus himself.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30782</TotalTime>
  <Words>2256</Words>
  <Application>Microsoft Office PowerPoint</Application>
  <PresentationFormat>On-screen Show (4:3)</PresentationFormat>
  <Paragraphs>77</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6365</cp:revision>
  <dcterms:created xsi:type="dcterms:W3CDTF">2016-10-08T19:35:00Z</dcterms:created>
  <dcterms:modified xsi:type="dcterms:W3CDTF">2022-03-14T17:56:41Z</dcterms:modified>
</cp:coreProperties>
</file>